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99" r:id="rId13"/>
    <p:sldId id="267" r:id="rId14"/>
    <p:sldId id="268" r:id="rId15"/>
    <p:sldId id="269" r:id="rId16"/>
    <p:sldId id="270" r:id="rId17"/>
    <p:sldId id="271" r:id="rId18"/>
    <p:sldId id="272" r:id="rId19"/>
    <p:sldId id="300" r:id="rId20"/>
    <p:sldId id="301" r:id="rId21"/>
    <p:sldId id="30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7" d="100"/>
          <a:sy n="127" d="100"/>
        </p:scale>
        <p:origin x="-960"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esProps" Target="presProps.xml"/><Relationship Id="rId51" Type="http://schemas.openxmlformats.org/officeDocument/2006/relationships/viewProps" Target="viewProps.xml"/><Relationship Id="rId52" Type="http://schemas.openxmlformats.org/officeDocument/2006/relationships/theme" Target="theme/theme1.xml"/><Relationship Id="rId53"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14"/>
          <p:cNvSpPr>
            <a:spLocks noGrp="1"/>
          </p:cNvSpPr>
          <p:nvPr>
            <p:ph type="dt" sz="half" idx="10"/>
          </p:nvPr>
        </p:nvSpPr>
        <p:spPr/>
        <p:txBody>
          <a:bodyPr/>
          <a:lstStyle/>
          <a:p>
            <a:fld id="{2069C06D-4ED8-42C6-905D-CA84CA1B6CBF}" type="datetime2">
              <a:rPr lang="en-US" smtClean="0"/>
              <a:t>Thursday, May 1, 14</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6EEE0E-EDB0-4D84-86B0-50833DF22902}" type="datetime2">
              <a:rPr lang="en-US" smtClean="0"/>
              <a:t>Thursday, May 1, 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114372C-B5AB-4C39-B273-B99224EB4DD5}" type="datetime2">
              <a:rPr lang="en-US" smtClean="0"/>
              <a:t>Thursday, May 1, 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9C0F2-17E0-497A-9BBE-0C73201AAF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Title 12"/>
          <p:cNvSpPr>
            <a:spLocks noGrp="1"/>
          </p:cNvSpPr>
          <p:nvPr>
            <p:ph type="title"/>
          </p:nvPr>
        </p:nvSpPr>
        <p:spPr/>
        <p:txBody>
          <a:bodyPr/>
          <a:lstStyle/>
          <a:p>
            <a:r>
              <a:rPr lang="en-US" smtClean="0"/>
              <a:t>Click to edit Master title style</a:t>
            </a:r>
            <a:endParaRPr lang="en-US"/>
          </a:p>
        </p:txBody>
      </p:sp>
      <p:sp>
        <p:nvSpPr>
          <p:cNvPr id="14" name="Date Placeholder 13"/>
          <p:cNvSpPr>
            <a:spLocks noGrp="1"/>
          </p:cNvSpPr>
          <p:nvPr>
            <p:ph type="dt" sz="half" idx="10"/>
          </p:nvPr>
        </p:nvSpPr>
        <p:spPr/>
        <p:txBody>
          <a:bodyPr/>
          <a:lstStyle/>
          <a:p>
            <a:fld id="{14CB1CAA-32CD-4B55-B92A-B8F0843CACF4}" type="datetime2">
              <a:rPr lang="en-US" smtClean="0"/>
              <a:t>Thursday, May 1, 14</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Date Placeholder 11"/>
          <p:cNvSpPr>
            <a:spLocks noGrp="1"/>
          </p:cNvSpPr>
          <p:nvPr>
            <p:ph type="dt" sz="half" idx="10"/>
          </p:nvPr>
        </p:nvSpPr>
        <p:spPr/>
        <p:txBody>
          <a:bodyPr/>
          <a:lstStyle/>
          <a:p>
            <a:fld id="{3AD8CDC4-3D19-4983-B478-82F6B8E5AB66}" type="datetime2">
              <a:rPr lang="en-US" smtClean="0"/>
              <a:t>Thursday, May 1, 14</a:t>
            </a:fld>
            <a:endParaRPr lang="en-US" dirty="0"/>
          </a:p>
        </p:txBody>
      </p:sp>
      <p:sp>
        <p:nvSpPr>
          <p:cNvPr id="13" name="Slide Number Placeholder 12"/>
          <p:cNvSpPr>
            <a:spLocks noGrp="1"/>
          </p:cNvSpPr>
          <p:nvPr>
            <p:ph type="sldNum" sz="quarter" idx="11"/>
          </p:nvPr>
        </p:nvSpPr>
        <p:spPr/>
        <p:txBody>
          <a:bodyPr/>
          <a:lstStyle/>
          <a:p>
            <a:fld id="{1789C0F2-17E0-497A-9BBE-0C73201AAFE3}" type="slidenum">
              <a:rPr lang="en-US" smtClean="0"/>
              <a:pPr/>
              <a:t>‹#›</a:t>
            </a:fld>
            <a:endParaRPr lang="en-US" dirty="0"/>
          </a:p>
        </p:txBody>
      </p:sp>
      <p:sp>
        <p:nvSpPr>
          <p:cNvPr id="14" name="Footer Placeholder 13"/>
          <p:cNvSpPr>
            <a:spLocks noGrp="1"/>
          </p:cNvSpPr>
          <p:nvPr>
            <p:ph type="ftr" sz="quarter" idx="12"/>
          </p:nvPr>
        </p:nvSpPr>
        <p:spPr/>
        <p:txBody>
          <a:bodyPr/>
          <a:lstStyle/>
          <a:p>
            <a:endParaRPr lang="en-US" dirty="0"/>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84B82477-D5D3-4181-8C11-75D0F2433A87}" type="datetime2">
              <a:rPr lang="en-US" smtClean="0"/>
              <a:t>Thursday, May 1, 14</a:t>
            </a:fld>
            <a:endParaRPr lang="en-US" dirty="0"/>
          </a:p>
        </p:txBody>
      </p:sp>
      <p:sp>
        <p:nvSpPr>
          <p:cNvPr id="9" name="Slide Number Placeholder 8"/>
          <p:cNvSpPr>
            <a:spLocks noGrp="1"/>
          </p:cNvSpPr>
          <p:nvPr>
            <p:ph type="sldNum" sz="quarter" idx="11"/>
          </p:nvPr>
        </p:nvSpPr>
        <p:spPr/>
        <p:txBody>
          <a:bodyPr/>
          <a:lstStyle/>
          <a:p>
            <a:fld id="{1789C0F2-17E0-497A-9BBE-0C73201AAFE3}"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
        <p:nvSpPr>
          <p:cNvPr id="11" name="Title 10"/>
          <p:cNvSpPr>
            <a:spLocks noGrp="1"/>
          </p:cNvSpPr>
          <p:nvPr>
            <p:ph type="title"/>
          </p:nvPr>
        </p:nvSpPr>
        <p:spPr/>
        <p:txBody>
          <a:bodyPr/>
          <a:lstStyle/>
          <a:p>
            <a:r>
              <a:rPr lang="en-US" smtClean="0"/>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US" smtClean="0"/>
              <a:t>Click to edit Master title style</a:t>
            </a:r>
            <a:endParaRPr lang="en-US" dirty="0"/>
          </a:p>
        </p:txBody>
      </p:sp>
      <p:sp>
        <p:nvSpPr>
          <p:cNvPr id="14" name="Date Placeholder 13"/>
          <p:cNvSpPr>
            <a:spLocks noGrp="1"/>
          </p:cNvSpPr>
          <p:nvPr>
            <p:ph type="dt" sz="half" idx="10"/>
          </p:nvPr>
        </p:nvSpPr>
        <p:spPr/>
        <p:txBody>
          <a:bodyPr/>
          <a:lstStyle/>
          <a:p>
            <a:fld id="{213E253B-1893-4367-8BAE-DF4BC10DC578}" type="datetime2">
              <a:rPr lang="en-US" smtClean="0"/>
              <a:t>Thursday, May 1, 14</a:t>
            </a:fld>
            <a:endParaRPr lang="en-US" dirty="0"/>
          </a:p>
        </p:txBody>
      </p:sp>
      <p:sp>
        <p:nvSpPr>
          <p:cNvPr id="15" name="Slide Number Placeholder 14"/>
          <p:cNvSpPr>
            <a:spLocks noGrp="1"/>
          </p:cNvSpPr>
          <p:nvPr>
            <p:ph type="sldNum" sz="quarter" idx="11"/>
          </p:nvPr>
        </p:nvSpPr>
        <p:spPr/>
        <p:txBody>
          <a:bodyPr/>
          <a:lstStyle/>
          <a:p>
            <a:fld id="{1789C0F2-17E0-497A-9BBE-0C73201AAFE3}"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7" name="Date Placeholder 6"/>
          <p:cNvSpPr>
            <a:spLocks noGrp="1"/>
          </p:cNvSpPr>
          <p:nvPr>
            <p:ph type="dt" sz="half" idx="10"/>
          </p:nvPr>
        </p:nvSpPr>
        <p:spPr/>
        <p:txBody>
          <a:bodyPr/>
          <a:lstStyle/>
          <a:p>
            <a:fld id="{8B62300D-25B3-4603-86C9-4CB776489F00}" type="datetime2">
              <a:rPr lang="en-US" smtClean="0"/>
              <a:t>Thursday, May 1, 14</a:t>
            </a:fld>
            <a:endParaRPr lang="en-US" dirty="0"/>
          </a:p>
        </p:txBody>
      </p:sp>
      <p:sp>
        <p:nvSpPr>
          <p:cNvPr id="8" name="Slide Number Placeholder 7"/>
          <p:cNvSpPr>
            <a:spLocks noGrp="1"/>
          </p:cNvSpPr>
          <p:nvPr>
            <p:ph type="sldNum" sz="quarter" idx="11"/>
          </p:nvPr>
        </p:nvSpPr>
        <p:spPr/>
        <p:txBody>
          <a:bodyPr/>
          <a:lstStyle/>
          <a:p>
            <a:fld id="{1789C0F2-17E0-497A-9BBE-0C73201AAFE3}"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6314AD9-FCC8-48B7-B85B-012A91320DFF}" type="datetime2">
              <a:rPr lang="en-US" smtClean="0"/>
              <a:t>Thursday, May 1, 14</a:t>
            </a:fld>
            <a:endParaRPr lang="en-US" dirty="0"/>
          </a:p>
        </p:txBody>
      </p:sp>
      <p:sp>
        <p:nvSpPr>
          <p:cNvPr id="6" name="Slide Number Placeholder 5"/>
          <p:cNvSpPr>
            <a:spLocks noGrp="1"/>
          </p:cNvSpPr>
          <p:nvPr>
            <p:ph type="sldNum" sz="quarter" idx="11"/>
          </p:nvPr>
        </p:nvSpPr>
        <p:spPr/>
        <p:txBody>
          <a:bodyPr/>
          <a:lstStyle/>
          <a:p>
            <a:fld id="{1789C0F2-17E0-497A-9BBE-0C73201AAFE3}" type="slidenum">
              <a:rPr lang="en-US" smtClean="0"/>
              <a:pPr/>
              <a:t>‹#›</a:t>
            </a:fld>
            <a:endParaRPr lang="en-US" dirty="0"/>
          </a:p>
        </p:txBody>
      </p:sp>
      <p:sp>
        <p:nvSpPr>
          <p:cNvPr id="7" name="Footer Placeholder 6"/>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5" name="Date Placeholder 14"/>
          <p:cNvSpPr>
            <a:spLocks noGrp="1"/>
          </p:cNvSpPr>
          <p:nvPr>
            <p:ph type="dt" sz="half" idx="10"/>
          </p:nvPr>
        </p:nvSpPr>
        <p:spPr/>
        <p:txBody>
          <a:bodyPr/>
          <a:lstStyle/>
          <a:p>
            <a:fld id="{3182DC50-D5DB-4F94-B367-9876CD2C4012}" type="datetime2">
              <a:rPr lang="en-US" smtClean="0"/>
              <a:t>Thursday, May 1, 14</a:t>
            </a:fld>
            <a:endParaRPr lang="en-US" dirty="0"/>
          </a:p>
        </p:txBody>
      </p:sp>
      <p:sp>
        <p:nvSpPr>
          <p:cNvPr id="16" name="Slide Number Placeholder 15"/>
          <p:cNvSpPr>
            <a:spLocks noGrp="1"/>
          </p:cNvSpPr>
          <p:nvPr>
            <p:ph type="sldNum" sz="quarter" idx="11"/>
          </p:nvPr>
        </p:nvSpPr>
        <p:spPr/>
        <p:txBody>
          <a:bodyPr/>
          <a:lstStyle/>
          <a:p>
            <a:fld id="{1789C0F2-17E0-497A-9BBE-0C73201AAFE3}"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
        <p:nvSpPr>
          <p:cNvPr id="18" name="Title 17"/>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US" smtClean="0"/>
              <a:t>Click to edit Master title style</a:t>
            </a:r>
            <a:endParaRPr lang="en-US"/>
          </a:p>
        </p:txBody>
      </p:sp>
      <p:sp>
        <p:nvSpPr>
          <p:cNvPr id="13" name="Date Placeholder 12"/>
          <p:cNvSpPr>
            <a:spLocks noGrp="1"/>
          </p:cNvSpPr>
          <p:nvPr>
            <p:ph type="dt" sz="half" idx="10"/>
          </p:nvPr>
        </p:nvSpPr>
        <p:spPr/>
        <p:txBody>
          <a:bodyPr/>
          <a:lstStyle/>
          <a:p>
            <a:fld id="{292EB412-E790-42EA-81FE-2925D3A43D91}" type="datetime2">
              <a:rPr lang="en-US" smtClean="0"/>
              <a:t>Thursday, May 1, 14</a:t>
            </a:fld>
            <a:endParaRPr lang="en-US" dirty="0"/>
          </a:p>
        </p:txBody>
      </p:sp>
      <p:sp>
        <p:nvSpPr>
          <p:cNvPr id="14" name="Slide Number Placeholder 13"/>
          <p:cNvSpPr>
            <a:spLocks noGrp="1"/>
          </p:cNvSpPr>
          <p:nvPr>
            <p:ph type="sldNum" sz="quarter" idx="11"/>
          </p:nvPr>
        </p:nvSpPr>
        <p:spPr/>
        <p:txBody>
          <a:bodyPr/>
          <a:lstStyle/>
          <a:p>
            <a:fld id="{1789C0F2-17E0-497A-9BBE-0C73201AAFE3}" type="slidenum">
              <a:rPr lang="en-US" smtClean="0"/>
              <a:pPr/>
              <a:t>‹#›</a:t>
            </a:fld>
            <a:endParaRPr lang="en-US" dirty="0"/>
          </a:p>
        </p:txBody>
      </p:sp>
      <p:sp>
        <p:nvSpPr>
          <p:cNvPr id="15" name="Footer Placeholder 14"/>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0B385921-A91A-409C-921C-0E0EC1E750EC}" type="datetime2">
              <a:rPr lang="en-US" smtClean="0"/>
              <a:t>Thursday, May 1, 14</a:t>
            </a:fld>
            <a:endParaRPr lang="en-US" dirty="0"/>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dirty="0"/>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1789C0F2-17E0-497A-9BBE-0C73201AAFE3}"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Ethics</a:t>
            </a:r>
          </a:p>
        </p:txBody>
      </p:sp>
      <p:sp>
        <p:nvSpPr>
          <p:cNvPr id="3" name="Subtitle 2"/>
          <p:cNvSpPr>
            <a:spLocks noGrp="1"/>
          </p:cNvSpPr>
          <p:nvPr>
            <p:ph type="subTitle" idx="1"/>
          </p:nvPr>
        </p:nvSpPr>
        <p:spPr/>
        <p:txBody>
          <a:bodyPr/>
          <a:lstStyle/>
          <a:p>
            <a:r>
              <a:rPr lang="en-US"/>
              <a:t>and mass media photography</a:t>
            </a:r>
          </a:p>
        </p:txBody>
      </p:sp>
      <p:pic>
        <p:nvPicPr>
          <p:cNvPr id="4" name="Picture 3" descr="lecturebyross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78374" y="4703426"/>
            <a:ext cx="2773240" cy="1916392"/>
          </a:xfrm>
          <a:prstGeom prst="rect">
            <a:avLst/>
          </a:prstGeom>
        </p:spPr>
      </p:pic>
    </p:spTree>
    <p:extLst>
      <p:ext uri="{BB962C8B-B14F-4D97-AF65-F5344CB8AC3E}">
        <p14:creationId xmlns:p14="http://schemas.microsoft.com/office/powerpoint/2010/main" val="41440213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Of course, a question to ask </a:t>
            </a:r>
            <a:r>
              <a:rPr lang="en-US" dirty="0" smtClean="0"/>
              <a:t>duty</a:t>
            </a:r>
            <a:r>
              <a:rPr lang="en-US" dirty="0"/>
              <a:t>-based photojournalists </a:t>
            </a:r>
            <a:r>
              <a:rPr lang="en-US" dirty="0" smtClean="0"/>
              <a:t>is duty </a:t>
            </a:r>
            <a:r>
              <a:rPr lang="en-US" dirty="0"/>
              <a:t>to whom?</a:t>
            </a:r>
          </a:p>
          <a:p>
            <a:r>
              <a:rPr lang="en-US" dirty="0"/>
              <a:t>Is a photojournalist’s first duty to tell the truth for readers, or to spare feelings of the subject?</a:t>
            </a:r>
          </a:p>
        </p:txBody>
      </p:sp>
      <p:sp>
        <p:nvSpPr>
          <p:cNvPr id="3" name="Title 2"/>
          <p:cNvSpPr>
            <a:spLocks noGrp="1"/>
          </p:cNvSpPr>
          <p:nvPr>
            <p:ph type="title"/>
          </p:nvPr>
        </p:nvSpPr>
        <p:spPr/>
        <p:txBody>
          <a:bodyPr/>
          <a:lstStyle/>
          <a:p>
            <a:r>
              <a:rPr lang="en-US"/>
              <a:t>Duty to whom?</a:t>
            </a:r>
          </a:p>
        </p:txBody>
      </p:sp>
    </p:spTree>
    <p:extLst>
      <p:ext uri="{BB962C8B-B14F-4D97-AF65-F5344CB8AC3E}">
        <p14:creationId xmlns:p14="http://schemas.microsoft.com/office/powerpoint/2010/main" val="2619332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Is a photographer duty-bound, in another example, to photograph police pulling a drowning victim from the Red River?</a:t>
            </a:r>
          </a:p>
          <a:p>
            <a:r>
              <a:rPr lang="en-US"/>
              <a:t>If you believe you have a duty to reflect the truth, you would have to use this photo.</a:t>
            </a:r>
          </a:p>
          <a:p>
            <a:r>
              <a:rPr lang="en-US"/>
              <a:t>But what might be the consequences?</a:t>
            </a:r>
          </a:p>
        </p:txBody>
      </p:sp>
      <p:sp>
        <p:nvSpPr>
          <p:cNvPr id="3" name="Title 2"/>
          <p:cNvSpPr>
            <a:spLocks noGrp="1"/>
          </p:cNvSpPr>
          <p:nvPr>
            <p:ph type="title"/>
          </p:nvPr>
        </p:nvSpPr>
        <p:spPr/>
        <p:txBody>
          <a:bodyPr/>
          <a:lstStyle/>
          <a:p>
            <a:r>
              <a:rPr lang="en-US"/>
              <a:t>Duty and consequences</a:t>
            </a:r>
          </a:p>
        </p:txBody>
      </p:sp>
    </p:spTree>
    <p:extLst>
      <p:ext uri="{BB962C8B-B14F-4D97-AF65-F5344CB8AC3E}">
        <p14:creationId xmlns:p14="http://schemas.microsoft.com/office/powerpoint/2010/main" val="3359133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322088" y="685801"/>
            <a:ext cx="3583080" cy="2832991"/>
          </a:xfrm>
        </p:spPr>
        <p:txBody>
          <a:bodyPr/>
          <a:lstStyle/>
          <a:p>
            <a:r>
              <a:rPr lang="en-US"/>
              <a:t>Here is a more recent example. Was it ethical to publish a photo of this victim who was pushed onto the subway tracks and about to be run over?</a:t>
            </a:r>
          </a:p>
        </p:txBody>
      </p:sp>
      <p:sp>
        <p:nvSpPr>
          <p:cNvPr id="3" name="Title 2"/>
          <p:cNvSpPr>
            <a:spLocks noGrp="1"/>
          </p:cNvSpPr>
          <p:nvPr>
            <p:ph type="title"/>
          </p:nvPr>
        </p:nvSpPr>
        <p:spPr/>
        <p:txBody>
          <a:bodyPr/>
          <a:lstStyle/>
          <a:p>
            <a:r>
              <a:rPr lang="en-US"/>
              <a:t>Duty and consequences</a:t>
            </a:r>
          </a:p>
        </p:txBody>
      </p:sp>
      <p:pic>
        <p:nvPicPr>
          <p:cNvPr id="4" name="Picture 3" descr="subwayvictimethic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05168" y="1073019"/>
            <a:ext cx="3415873" cy="3961905"/>
          </a:xfrm>
          <a:prstGeom prst="rect">
            <a:avLst/>
          </a:prstGeom>
        </p:spPr>
      </p:pic>
    </p:spTree>
    <p:extLst>
      <p:ext uri="{BB962C8B-B14F-4D97-AF65-F5344CB8AC3E}">
        <p14:creationId xmlns:p14="http://schemas.microsoft.com/office/powerpoint/2010/main" val="3606077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We realize the consequences of such duty-based decisions may be unpleasant.</a:t>
            </a:r>
          </a:p>
          <a:p>
            <a:r>
              <a:rPr lang="en-US"/>
              <a:t>Perhaps not considering consequences is unethical.</a:t>
            </a:r>
          </a:p>
          <a:p>
            <a:r>
              <a:rPr lang="en-US"/>
              <a:t>Those who believe this are consequence-based ethical decision-makers.</a:t>
            </a:r>
          </a:p>
        </p:txBody>
      </p:sp>
      <p:sp>
        <p:nvSpPr>
          <p:cNvPr id="3" name="Title 2"/>
          <p:cNvSpPr>
            <a:spLocks noGrp="1"/>
          </p:cNvSpPr>
          <p:nvPr>
            <p:ph type="title"/>
          </p:nvPr>
        </p:nvSpPr>
        <p:spPr/>
        <p:txBody>
          <a:bodyPr/>
          <a:lstStyle/>
          <a:p>
            <a:r>
              <a:rPr lang="en-US"/>
              <a:t>Teleological approach</a:t>
            </a:r>
          </a:p>
        </p:txBody>
      </p:sp>
    </p:spTree>
    <p:extLst>
      <p:ext uri="{BB962C8B-B14F-4D97-AF65-F5344CB8AC3E}">
        <p14:creationId xmlns:p14="http://schemas.microsoft.com/office/powerpoint/2010/main" val="3153920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Under this consequence-based reasoning, Mill’s utilitarianism guides some photojournalists.</a:t>
            </a:r>
          </a:p>
          <a:p>
            <a:r>
              <a:rPr lang="en-US"/>
              <a:t>The familiar principle is “the greatest good for the greatest number.”</a:t>
            </a:r>
          </a:p>
        </p:txBody>
      </p:sp>
      <p:sp>
        <p:nvSpPr>
          <p:cNvPr id="3" name="Title 2"/>
          <p:cNvSpPr>
            <a:spLocks noGrp="1"/>
          </p:cNvSpPr>
          <p:nvPr>
            <p:ph type="title"/>
          </p:nvPr>
        </p:nvSpPr>
        <p:spPr/>
        <p:txBody>
          <a:bodyPr/>
          <a:lstStyle/>
          <a:p>
            <a:r>
              <a:rPr lang="en-US"/>
              <a:t>Utilitarian approach</a:t>
            </a:r>
          </a:p>
        </p:txBody>
      </p:sp>
    </p:spTree>
    <p:extLst>
      <p:ext uri="{BB962C8B-B14F-4D97-AF65-F5344CB8AC3E}">
        <p14:creationId xmlns:p14="http://schemas.microsoft.com/office/powerpoint/2010/main" val="7673833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Utilitarianists might argue in the examples above that accident photographs, even if graphic, should be published because it will serve to deter people from careless behavior, and shows the world as it is—not always pretty.</a:t>
            </a:r>
          </a:p>
        </p:txBody>
      </p:sp>
      <p:sp>
        <p:nvSpPr>
          <p:cNvPr id="3" name="Title 2"/>
          <p:cNvSpPr>
            <a:spLocks noGrp="1"/>
          </p:cNvSpPr>
          <p:nvPr>
            <p:ph type="title"/>
          </p:nvPr>
        </p:nvSpPr>
        <p:spPr/>
        <p:txBody>
          <a:bodyPr/>
          <a:lstStyle/>
          <a:p>
            <a:r>
              <a:rPr lang="en-US"/>
              <a:t>Greatest good</a:t>
            </a:r>
          </a:p>
        </p:txBody>
      </p:sp>
    </p:spTree>
    <p:extLst>
      <p:ext uri="{BB962C8B-B14F-4D97-AF65-F5344CB8AC3E}">
        <p14:creationId xmlns:p14="http://schemas.microsoft.com/office/powerpoint/2010/main" val="33625363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But other consequence-based journalists may argue the consequences of such publication on the victim or victim’s family is not worth the benefit.</a:t>
            </a:r>
          </a:p>
        </p:txBody>
      </p:sp>
      <p:sp>
        <p:nvSpPr>
          <p:cNvPr id="3" name="Title 2"/>
          <p:cNvSpPr>
            <a:spLocks noGrp="1"/>
          </p:cNvSpPr>
          <p:nvPr>
            <p:ph type="title"/>
          </p:nvPr>
        </p:nvSpPr>
        <p:spPr/>
        <p:txBody>
          <a:bodyPr/>
          <a:lstStyle/>
          <a:p>
            <a:r>
              <a:rPr lang="en-US"/>
              <a:t>Consequences</a:t>
            </a:r>
          </a:p>
        </p:txBody>
      </p:sp>
    </p:spTree>
    <p:extLst>
      <p:ext uri="{BB962C8B-B14F-4D97-AF65-F5344CB8AC3E}">
        <p14:creationId xmlns:p14="http://schemas.microsoft.com/office/powerpoint/2010/main" val="3757610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In fact, we see fewer graphic accident photos published today, as research has shown the “deterrent” argument to </a:t>
            </a:r>
            <a:r>
              <a:rPr lang="en-US" dirty="0" smtClean="0"/>
              <a:t>be mostly </a:t>
            </a:r>
            <a:r>
              <a:rPr lang="en-US" dirty="0"/>
              <a:t>false.</a:t>
            </a:r>
          </a:p>
        </p:txBody>
      </p:sp>
      <p:sp>
        <p:nvSpPr>
          <p:cNvPr id="3" name="Title 2"/>
          <p:cNvSpPr>
            <a:spLocks noGrp="1"/>
          </p:cNvSpPr>
          <p:nvPr>
            <p:ph type="title"/>
          </p:nvPr>
        </p:nvSpPr>
        <p:spPr/>
        <p:txBody>
          <a:bodyPr/>
          <a:lstStyle/>
          <a:p>
            <a:r>
              <a:rPr lang="en-US"/>
              <a:t>Greatest good</a:t>
            </a:r>
          </a:p>
        </p:txBody>
      </p:sp>
    </p:spTree>
    <p:extLst>
      <p:ext uri="{BB962C8B-B14F-4D97-AF65-F5344CB8AC3E}">
        <p14:creationId xmlns:p14="http://schemas.microsoft.com/office/powerpoint/2010/main" val="3466994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We </a:t>
            </a:r>
            <a:r>
              <a:rPr lang="en-US" dirty="0" smtClean="0"/>
              <a:t>know </a:t>
            </a:r>
            <a:r>
              <a:rPr lang="en-US" dirty="0"/>
              <a:t>more people do want to see gruesome accident photos for the same morbid curiosity that causes people to slow down to look at highway accidents.</a:t>
            </a:r>
          </a:p>
          <a:p>
            <a:r>
              <a:rPr lang="en-US" dirty="0"/>
              <a:t>But “because it sells” is not really an ethical argument, unless you believe in ethical egoism: “Greatest good for me.”</a:t>
            </a:r>
          </a:p>
        </p:txBody>
      </p:sp>
      <p:sp>
        <p:nvSpPr>
          <p:cNvPr id="3" name="Title 2"/>
          <p:cNvSpPr>
            <a:spLocks noGrp="1"/>
          </p:cNvSpPr>
          <p:nvPr>
            <p:ph type="title"/>
          </p:nvPr>
        </p:nvSpPr>
        <p:spPr/>
        <p:txBody>
          <a:bodyPr/>
          <a:lstStyle/>
          <a:p>
            <a:r>
              <a:rPr lang="en-US"/>
              <a:t>Greatest good for whom?</a:t>
            </a:r>
          </a:p>
        </p:txBody>
      </p:sp>
    </p:spTree>
    <p:extLst>
      <p:ext uri="{BB962C8B-B14F-4D97-AF65-F5344CB8AC3E}">
        <p14:creationId xmlns:p14="http://schemas.microsoft.com/office/powerpoint/2010/main" val="5923556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Journalists sometimes evaluate more critically Mill’s “Harm Principle.” This is, does the good outweigh the harm?</a:t>
            </a:r>
          </a:p>
        </p:txBody>
      </p:sp>
      <p:sp>
        <p:nvSpPr>
          <p:cNvPr id="3" name="Title 2"/>
          <p:cNvSpPr>
            <a:spLocks noGrp="1"/>
          </p:cNvSpPr>
          <p:nvPr>
            <p:ph type="title"/>
          </p:nvPr>
        </p:nvSpPr>
        <p:spPr/>
        <p:txBody>
          <a:bodyPr/>
          <a:lstStyle/>
          <a:p>
            <a:r>
              <a:rPr lang="en-US"/>
              <a:t>Harm Principle</a:t>
            </a:r>
          </a:p>
        </p:txBody>
      </p:sp>
    </p:spTree>
    <p:extLst>
      <p:ext uri="{BB962C8B-B14F-4D97-AF65-F5344CB8AC3E}">
        <p14:creationId xmlns:p14="http://schemas.microsoft.com/office/powerpoint/2010/main" val="218158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Every profession has established ethical standards.</a:t>
            </a:r>
          </a:p>
          <a:p>
            <a:r>
              <a:rPr lang="en-US"/>
              <a:t>Some require ethical behavior to practice.</a:t>
            </a:r>
          </a:p>
          <a:p>
            <a:r>
              <a:rPr lang="en-US"/>
              <a:t>In mass media, you are not required by law to be ethical.</a:t>
            </a:r>
          </a:p>
          <a:p>
            <a:r>
              <a:rPr lang="en-US"/>
              <a:t>You also are not required by a professional standards body to be ethical.</a:t>
            </a:r>
          </a:p>
        </p:txBody>
      </p:sp>
      <p:sp>
        <p:nvSpPr>
          <p:cNvPr id="3" name="Title 2"/>
          <p:cNvSpPr>
            <a:spLocks noGrp="1"/>
          </p:cNvSpPr>
          <p:nvPr>
            <p:ph type="title"/>
          </p:nvPr>
        </p:nvSpPr>
        <p:spPr/>
        <p:txBody>
          <a:bodyPr/>
          <a:lstStyle/>
          <a:p>
            <a:r>
              <a:rPr lang="en-US"/>
              <a:t>Professional ethics</a:t>
            </a:r>
          </a:p>
        </p:txBody>
      </p:sp>
    </p:spTree>
    <p:extLst>
      <p:ext uri="{BB962C8B-B14F-4D97-AF65-F5344CB8AC3E}">
        <p14:creationId xmlns:p14="http://schemas.microsoft.com/office/powerpoint/2010/main" val="4202792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But what is “harm?”</a:t>
            </a:r>
          </a:p>
          <a:p>
            <a:r>
              <a:rPr lang="en-US" dirty="0"/>
              <a:t>If you </a:t>
            </a:r>
            <a:r>
              <a:rPr lang="en-US" dirty="0" smtClean="0"/>
              <a:t>offend a </a:t>
            </a:r>
            <a:r>
              <a:rPr lang="en-US" dirty="0"/>
              <a:t>reader with a controversial photo, are you really harming them?</a:t>
            </a:r>
          </a:p>
          <a:p>
            <a:r>
              <a:rPr lang="en-US" dirty="0"/>
              <a:t>Many journalists would argue that giving offense does not meet the bar for “harm.”</a:t>
            </a:r>
          </a:p>
        </p:txBody>
      </p:sp>
      <p:sp>
        <p:nvSpPr>
          <p:cNvPr id="3" name="Title 2"/>
          <p:cNvSpPr>
            <a:spLocks noGrp="1"/>
          </p:cNvSpPr>
          <p:nvPr>
            <p:ph type="title"/>
          </p:nvPr>
        </p:nvSpPr>
        <p:spPr/>
        <p:txBody>
          <a:bodyPr/>
          <a:lstStyle/>
          <a:p>
            <a:r>
              <a:rPr lang="en-US"/>
              <a:t>What is harm?</a:t>
            </a:r>
          </a:p>
        </p:txBody>
      </p:sp>
    </p:spTree>
    <p:extLst>
      <p:ext uri="{BB962C8B-B14F-4D97-AF65-F5344CB8AC3E}">
        <p14:creationId xmlns:p14="http://schemas.microsoft.com/office/powerpoint/2010/main" val="18313542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To evaluate the extent of harm, we need to see clear, demonstrable harm, say some journalists.</a:t>
            </a:r>
          </a:p>
          <a:p>
            <a:r>
              <a:rPr lang="en-US"/>
              <a:t>That is, something that hurts your business, your reputation, your bank account or your health.</a:t>
            </a:r>
          </a:p>
          <a:p>
            <a:r>
              <a:rPr lang="en-US"/>
              <a:t>Under this definition, simply shocking someone is not “harm.” </a:t>
            </a:r>
          </a:p>
        </p:txBody>
      </p:sp>
      <p:sp>
        <p:nvSpPr>
          <p:cNvPr id="3" name="Title 2"/>
          <p:cNvSpPr>
            <a:spLocks noGrp="1"/>
          </p:cNvSpPr>
          <p:nvPr>
            <p:ph type="title"/>
          </p:nvPr>
        </p:nvSpPr>
        <p:spPr/>
        <p:txBody>
          <a:bodyPr/>
          <a:lstStyle/>
          <a:p>
            <a:r>
              <a:rPr lang="en-US"/>
              <a:t>Harm</a:t>
            </a:r>
          </a:p>
        </p:txBody>
      </p:sp>
    </p:spTree>
    <p:extLst>
      <p:ext uri="{BB962C8B-B14F-4D97-AF65-F5344CB8AC3E}">
        <p14:creationId xmlns:p14="http://schemas.microsoft.com/office/powerpoint/2010/main" val="27782741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But that doesn’t mean it’s ethical. Why offend needlessly? To get awards and fame?</a:t>
            </a:r>
          </a:p>
          <a:p>
            <a:r>
              <a:rPr lang="en-US" dirty="0"/>
              <a:t>In fact many journalists do follow principles of ethical egoism.</a:t>
            </a:r>
          </a:p>
          <a:p>
            <a:r>
              <a:rPr lang="en-US" dirty="0"/>
              <a:t>They will make decisions based on self-interest.</a:t>
            </a:r>
          </a:p>
          <a:p>
            <a:r>
              <a:rPr lang="en-US" dirty="0"/>
              <a:t>You would, therefore, </a:t>
            </a:r>
            <a:r>
              <a:rPr lang="en-US" dirty="0" smtClean="0"/>
              <a:t>publish or broadcast an image of </a:t>
            </a:r>
            <a:r>
              <a:rPr lang="en-US" dirty="0"/>
              <a:t>a public official committing suicide because it </a:t>
            </a:r>
            <a:r>
              <a:rPr lang="en-US" dirty="0" smtClean="0"/>
              <a:t>definitely will attract lots of readers and viewers, </a:t>
            </a:r>
            <a:r>
              <a:rPr lang="en-US" dirty="0"/>
              <a:t>and possibly win an award.</a:t>
            </a:r>
          </a:p>
        </p:txBody>
      </p:sp>
      <p:sp>
        <p:nvSpPr>
          <p:cNvPr id="3" name="Title 2"/>
          <p:cNvSpPr>
            <a:spLocks noGrp="1"/>
          </p:cNvSpPr>
          <p:nvPr>
            <p:ph type="title"/>
          </p:nvPr>
        </p:nvSpPr>
        <p:spPr/>
        <p:txBody>
          <a:bodyPr/>
          <a:lstStyle/>
          <a:p>
            <a:r>
              <a:rPr lang="en-US"/>
              <a:t>Ethical egoism</a:t>
            </a:r>
          </a:p>
        </p:txBody>
      </p:sp>
    </p:spTree>
    <p:extLst>
      <p:ext uri="{BB962C8B-B14F-4D97-AF65-F5344CB8AC3E}">
        <p14:creationId xmlns:p14="http://schemas.microsoft.com/office/powerpoint/2010/main" val="3800139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We know well that many media practitioners operate this way.</a:t>
            </a:r>
          </a:p>
          <a:p>
            <a:r>
              <a:rPr lang="en-US" dirty="0"/>
              <a:t>Many </a:t>
            </a:r>
            <a:r>
              <a:rPr lang="en-US" dirty="0" smtClean="0"/>
              <a:t>people </a:t>
            </a:r>
            <a:r>
              <a:rPr lang="en-US" dirty="0"/>
              <a:t>generally </a:t>
            </a:r>
            <a:r>
              <a:rPr lang="en-US" dirty="0" smtClean="0"/>
              <a:t>think the principle ought to be</a:t>
            </a:r>
            <a:r>
              <a:rPr lang="en-US" dirty="0"/>
              <a:t>:</a:t>
            </a:r>
            <a:r>
              <a:rPr lang="en-US" dirty="0" smtClean="0"/>
              <a:t> </a:t>
            </a:r>
            <a:r>
              <a:rPr lang="en-US" dirty="0"/>
              <a:t>“Look out for number one.” “Maximize our profit.”</a:t>
            </a:r>
          </a:p>
          <a:p>
            <a:r>
              <a:rPr lang="en-US" dirty="0"/>
              <a:t>These are actually </a:t>
            </a:r>
            <a:r>
              <a:rPr lang="en-US" dirty="0" smtClean="0"/>
              <a:t>egoistic approaches to ethical standards, </a:t>
            </a:r>
            <a:r>
              <a:rPr lang="en-US" dirty="0"/>
              <a:t>yet they see widespread acceptance in American society. </a:t>
            </a:r>
          </a:p>
          <a:p>
            <a:r>
              <a:rPr lang="en-US" dirty="0"/>
              <a:t>Do we really consider this an “ethical code,” however?</a:t>
            </a:r>
          </a:p>
        </p:txBody>
      </p:sp>
      <p:sp>
        <p:nvSpPr>
          <p:cNvPr id="3" name="Title 2"/>
          <p:cNvSpPr>
            <a:spLocks noGrp="1"/>
          </p:cNvSpPr>
          <p:nvPr>
            <p:ph type="title"/>
          </p:nvPr>
        </p:nvSpPr>
        <p:spPr/>
        <p:txBody>
          <a:bodyPr/>
          <a:lstStyle/>
          <a:p>
            <a:r>
              <a:rPr lang="en-US"/>
              <a:t>Ethical egoism</a:t>
            </a:r>
          </a:p>
        </p:txBody>
      </p:sp>
    </p:spTree>
    <p:extLst>
      <p:ext uri="{BB962C8B-B14F-4D97-AF65-F5344CB8AC3E}">
        <p14:creationId xmlns:p14="http://schemas.microsoft.com/office/powerpoint/2010/main" val="4781656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We know nearly all media operations in the United States are private companies designed to make a profit.</a:t>
            </a:r>
          </a:p>
          <a:p>
            <a:r>
              <a:rPr lang="en-US"/>
              <a:t>In fact, they need a profit to stay in business, and this may guide most decisions among many practitioners. </a:t>
            </a:r>
          </a:p>
        </p:txBody>
      </p:sp>
      <p:sp>
        <p:nvSpPr>
          <p:cNvPr id="3" name="Title 2"/>
          <p:cNvSpPr>
            <a:spLocks noGrp="1"/>
          </p:cNvSpPr>
          <p:nvPr>
            <p:ph type="title"/>
          </p:nvPr>
        </p:nvSpPr>
        <p:spPr/>
        <p:txBody>
          <a:bodyPr/>
          <a:lstStyle/>
          <a:p>
            <a:r>
              <a:rPr lang="en-US"/>
              <a:t>Profit and media ethics</a:t>
            </a:r>
          </a:p>
        </p:txBody>
      </p:sp>
    </p:spTree>
    <p:extLst>
      <p:ext uri="{BB962C8B-B14F-4D97-AF65-F5344CB8AC3E}">
        <p14:creationId xmlns:p14="http://schemas.microsoft.com/office/powerpoint/2010/main" val="19093172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Most of us in the United States accept that businesses must make a fair profit, including media businesses.</a:t>
            </a:r>
          </a:p>
          <a:p>
            <a:r>
              <a:rPr lang="en-US"/>
              <a:t>But what level of profit is “fair?” What level is “excessive?”</a:t>
            </a:r>
          </a:p>
        </p:txBody>
      </p:sp>
      <p:sp>
        <p:nvSpPr>
          <p:cNvPr id="3" name="Title 2"/>
          <p:cNvSpPr>
            <a:spLocks noGrp="1"/>
          </p:cNvSpPr>
          <p:nvPr>
            <p:ph type="title"/>
          </p:nvPr>
        </p:nvSpPr>
        <p:spPr/>
        <p:txBody>
          <a:bodyPr/>
          <a:lstStyle/>
          <a:p>
            <a:r>
              <a:rPr lang="en-US"/>
              <a:t>Profit and media ethics</a:t>
            </a:r>
          </a:p>
        </p:txBody>
      </p:sp>
    </p:spTree>
    <p:extLst>
      <p:ext uri="{BB962C8B-B14F-4D97-AF65-F5344CB8AC3E}">
        <p14:creationId xmlns:p14="http://schemas.microsoft.com/office/powerpoint/2010/main" val="4272641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In past decades, some Americans have considered </a:t>
            </a:r>
            <a:r>
              <a:rPr lang="en-US" dirty="0" smtClean="0"/>
              <a:t>that setting </a:t>
            </a:r>
            <a:r>
              <a:rPr lang="en-US" dirty="0"/>
              <a:t>a fair profit </a:t>
            </a:r>
            <a:r>
              <a:rPr lang="en-US" dirty="0" smtClean="0"/>
              <a:t>is a part </a:t>
            </a:r>
            <a:r>
              <a:rPr lang="en-US" dirty="0"/>
              <a:t>of ethical standards.</a:t>
            </a:r>
          </a:p>
          <a:p>
            <a:r>
              <a:rPr lang="en-US" dirty="0"/>
              <a:t>Today, however, most Americans have moved to this principle: There is no such thing as “excessive profit.”  It is limited only on how much you can get by with.</a:t>
            </a:r>
          </a:p>
        </p:txBody>
      </p:sp>
      <p:sp>
        <p:nvSpPr>
          <p:cNvPr id="3" name="Title 2"/>
          <p:cNvSpPr>
            <a:spLocks noGrp="1"/>
          </p:cNvSpPr>
          <p:nvPr>
            <p:ph type="title"/>
          </p:nvPr>
        </p:nvSpPr>
        <p:spPr/>
        <p:txBody>
          <a:bodyPr/>
          <a:lstStyle/>
          <a:p>
            <a:r>
              <a:rPr lang="en-US"/>
              <a:t>Fair profit</a:t>
            </a:r>
          </a:p>
        </p:txBody>
      </p:sp>
    </p:spTree>
    <p:extLst>
      <p:ext uri="{BB962C8B-B14F-4D97-AF65-F5344CB8AC3E}">
        <p14:creationId xmlns:p14="http://schemas.microsoft.com/office/powerpoint/2010/main" val="22157984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If we subscribe to profit maximization, perhaps photojournalists will have no problem publishing lurid and tasteless accident photos if they will attract more attention.</a:t>
            </a:r>
          </a:p>
          <a:p>
            <a:r>
              <a:rPr lang="en-US"/>
              <a:t>We also will have no problem removing or adding objects in photos to improve them.</a:t>
            </a:r>
          </a:p>
        </p:txBody>
      </p:sp>
      <p:sp>
        <p:nvSpPr>
          <p:cNvPr id="3" name="Title 2"/>
          <p:cNvSpPr>
            <a:spLocks noGrp="1"/>
          </p:cNvSpPr>
          <p:nvPr>
            <p:ph type="title"/>
          </p:nvPr>
        </p:nvSpPr>
        <p:spPr/>
        <p:txBody>
          <a:bodyPr/>
          <a:lstStyle/>
          <a:p>
            <a:r>
              <a:rPr lang="en-US"/>
              <a:t>Profit and ethics</a:t>
            </a:r>
          </a:p>
        </p:txBody>
      </p:sp>
    </p:spTree>
    <p:extLst>
      <p:ext uri="{BB962C8B-B14F-4D97-AF65-F5344CB8AC3E}">
        <p14:creationId xmlns:p14="http://schemas.microsoft.com/office/powerpoint/2010/main" val="38134236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But ethical egoism must accept that choices have consequences.</a:t>
            </a:r>
          </a:p>
          <a:p>
            <a:r>
              <a:rPr lang="en-US"/>
              <a:t>If we publish shocking accident photos and false scenes, what response may we see from readers or viewers? From advertisers?</a:t>
            </a:r>
          </a:p>
        </p:txBody>
      </p:sp>
      <p:sp>
        <p:nvSpPr>
          <p:cNvPr id="3" name="Title 2"/>
          <p:cNvSpPr>
            <a:spLocks noGrp="1"/>
          </p:cNvSpPr>
          <p:nvPr>
            <p:ph type="title"/>
          </p:nvPr>
        </p:nvSpPr>
        <p:spPr/>
        <p:txBody>
          <a:bodyPr/>
          <a:lstStyle/>
          <a:p>
            <a:r>
              <a:rPr lang="en-US"/>
              <a:t>Ethics and consequences</a:t>
            </a:r>
          </a:p>
        </p:txBody>
      </p:sp>
    </p:spTree>
    <p:extLst>
      <p:ext uri="{BB962C8B-B14F-4D97-AF65-F5344CB8AC3E}">
        <p14:creationId xmlns:p14="http://schemas.microsoft.com/office/powerpoint/2010/main" val="18338119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Media practitioners generally operate locally or regionally. And regional tastes are different.</a:t>
            </a:r>
          </a:p>
          <a:p>
            <a:r>
              <a:rPr lang="en-US"/>
              <a:t>An audience in a smaller, more conservative community may be outraged by a photo perfectly acceptable in a large metro community.</a:t>
            </a:r>
          </a:p>
        </p:txBody>
      </p:sp>
      <p:sp>
        <p:nvSpPr>
          <p:cNvPr id="3" name="Title 2"/>
          <p:cNvSpPr>
            <a:spLocks noGrp="1"/>
          </p:cNvSpPr>
          <p:nvPr>
            <p:ph type="title"/>
          </p:nvPr>
        </p:nvSpPr>
        <p:spPr/>
        <p:txBody>
          <a:bodyPr/>
          <a:lstStyle/>
          <a:p>
            <a:r>
              <a:rPr lang="en-US"/>
              <a:t>Consequences of taste</a:t>
            </a:r>
          </a:p>
        </p:txBody>
      </p:sp>
    </p:spTree>
    <p:extLst>
      <p:ext uri="{BB962C8B-B14F-4D97-AF65-F5344CB8AC3E}">
        <p14:creationId xmlns:p14="http://schemas.microsoft.com/office/powerpoint/2010/main" val="1351862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It may be ethical to obey the law. But ethical standards go beyond legal requirements.</a:t>
            </a:r>
          </a:p>
          <a:p>
            <a:r>
              <a:rPr lang="en-US"/>
              <a:t>The law does not necessarily give you direction on what is appropriate professional behavior.</a:t>
            </a:r>
          </a:p>
          <a:p>
            <a:r>
              <a:rPr lang="en-US"/>
              <a:t>In the United States, the media are free to publish pretty much whatever they see fit.</a:t>
            </a:r>
          </a:p>
        </p:txBody>
      </p:sp>
      <p:sp>
        <p:nvSpPr>
          <p:cNvPr id="3" name="Title 2"/>
          <p:cNvSpPr>
            <a:spLocks noGrp="1"/>
          </p:cNvSpPr>
          <p:nvPr>
            <p:ph type="title"/>
          </p:nvPr>
        </p:nvSpPr>
        <p:spPr/>
        <p:txBody>
          <a:bodyPr/>
          <a:lstStyle/>
          <a:p>
            <a:r>
              <a:rPr lang="en-US"/>
              <a:t>Ethics is not law</a:t>
            </a:r>
          </a:p>
        </p:txBody>
      </p:sp>
    </p:spTree>
    <p:extLst>
      <p:ext uri="{BB962C8B-B14F-4D97-AF65-F5344CB8AC3E}">
        <p14:creationId xmlns:p14="http://schemas.microsoft.com/office/powerpoint/2010/main" val="25651951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This means even ethical egoists in profit-making media organizations must set practical standards to survive.</a:t>
            </a:r>
          </a:p>
          <a:p>
            <a:r>
              <a:rPr lang="en-US"/>
              <a:t>As the French expression goes: “Even bad taste has its limits.”</a:t>
            </a:r>
          </a:p>
        </p:txBody>
      </p:sp>
      <p:sp>
        <p:nvSpPr>
          <p:cNvPr id="3" name="Title 2"/>
          <p:cNvSpPr>
            <a:spLocks noGrp="1"/>
          </p:cNvSpPr>
          <p:nvPr>
            <p:ph type="title"/>
          </p:nvPr>
        </p:nvSpPr>
        <p:spPr/>
        <p:txBody>
          <a:bodyPr/>
          <a:lstStyle/>
          <a:p>
            <a:r>
              <a:rPr lang="en-US"/>
              <a:t>Practical standards</a:t>
            </a:r>
          </a:p>
        </p:txBody>
      </p:sp>
    </p:spTree>
    <p:extLst>
      <p:ext uri="{BB962C8B-B14F-4D97-AF65-F5344CB8AC3E}">
        <p14:creationId xmlns:p14="http://schemas.microsoft.com/office/powerpoint/2010/main" val="9966580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Some photojournalists operate by ethical standards of the Golden Rule:</a:t>
            </a:r>
          </a:p>
          <a:p>
            <a:r>
              <a:rPr lang="en-US"/>
              <a:t>“Do unto others as you would have them do unto you.”</a:t>
            </a:r>
          </a:p>
        </p:txBody>
      </p:sp>
      <p:sp>
        <p:nvSpPr>
          <p:cNvPr id="3" name="Title 2"/>
          <p:cNvSpPr>
            <a:spLocks noGrp="1"/>
          </p:cNvSpPr>
          <p:nvPr>
            <p:ph type="title"/>
          </p:nvPr>
        </p:nvSpPr>
        <p:spPr/>
        <p:txBody>
          <a:bodyPr/>
          <a:lstStyle/>
          <a:p>
            <a:r>
              <a:rPr lang="en-US"/>
              <a:t>Golden rule</a:t>
            </a:r>
          </a:p>
        </p:txBody>
      </p:sp>
    </p:spTree>
    <p:extLst>
      <p:ext uri="{BB962C8B-B14F-4D97-AF65-F5344CB8AC3E}">
        <p14:creationId xmlns:p14="http://schemas.microsoft.com/office/powerpoint/2010/main" val="7724010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The Golden Rule, for example, would tell you not to publish graphic accident photos because if you were the victim’s family you would not want to see them published.</a:t>
            </a:r>
          </a:p>
        </p:txBody>
      </p:sp>
      <p:sp>
        <p:nvSpPr>
          <p:cNvPr id="3" name="Title 2"/>
          <p:cNvSpPr>
            <a:spLocks noGrp="1"/>
          </p:cNvSpPr>
          <p:nvPr>
            <p:ph type="title"/>
          </p:nvPr>
        </p:nvSpPr>
        <p:spPr/>
        <p:txBody>
          <a:bodyPr/>
          <a:lstStyle/>
          <a:p>
            <a:r>
              <a:rPr lang="en-US"/>
              <a:t>Golden decision-making</a:t>
            </a:r>
          </a:p>
        </p:txBody>
      </p:sp>
    </p:spTree>
    <p:extLst>
      <p:ext uri="{BB962C8B-B14F-4D97-AF65-F5344CB8AC3E}">
        <p14:creationId xmlns:p14="http://schemas.microsoft.com/office/powerpoint/2010/main" val="4502544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The problem with the Golden Rule is similar to a problem with consequence-based ethical standards: predicting the consequences.</a:t>
            </a:r>
          </a:p>
          <a:p>
            <a:r>
              <a:rPr lang="en-US"/>
              <a:t>Just because we would not want accident photos to be published, how do we know what the family wants?</a:t>
            </a:r>
          </a:p>
        </p:txBody>
      </p:sp>
      <p:sp>
        <p:nvSpPr>
          <p:cNvPr id="3" name="Title 2"/>
          <p:cNvSpPr>
            <a:spLocks noGrp="1"/>
          </p:cNvSpPr>
          <p:nvPr>
            <p:ph type="title"/>
          </p:nvPr>
        </p:nvSpPr>
        <p:spPr/>
        <p:txBody>
          <a:bodyPr/>
          <a:lstStyle/>
          <a:p>
            <a:r>
              <a:rPr lang="en-US"/>
              <a:t>But what is golden?</a:t>
            </a:r>
          </a:p>
        </p:txBody>
      </p:sp>
    </p:spTree>
    <p:extLst>
      <p:ext uri="{BB962C8B-B14F-4D97-AF65-F5344CB8AC3E}">
        <p14:creationId xmlns:p14="http://schemas.microsoft.com/office/powerpoint/2010/main" val="20615602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In fact, our presumptions may be wrong.</a:t>
            </a:r>
          </a:p>
          <a:p>
            <a:r>
              <a:rPr lang="en-US"/>
              <a:t>In one actual photojournalism ethics case locally, a photographer published photos of two students who had been arrested for underage drinking at a party.</a:t>
            </a:r>
          </a:p>
          <a:p>
            <a:r>
              <a:rPr lang="en-US"/>
              <a:t>The students were on a bench outside the courtroom waiting to appear in court.</a:t>
            </a:r>
          </a:p>
          <a:p>
            <a:r>
              <a:rPr lang="en-US"/>
              <a:t>The students’ names were used in the cutline.</a:t>
            </a:r>
          </a:p>
        </p:txBody>
      </p:sp>
      <p:sp>
        <p:nvSpPr>
          <p:cNvPr id="3" name="Title 2"/>
          <p:cNvSpPr>
            <a:spLocks noGrp="1"/>
          </p:cNvSpPr>
          <p:nvPr>
            <p:ph type="title"/>
          </p:nvPr>
        </p:nvSpPr>
        <p:spPr/>
        <p:txBody>
          <a:bodyPr/>
          <a:lstStyle/>
          <a:p>
            <a:r>
              <a:rPr lang="en-US"/>
              <a:t>Wrong assumptions</a:t>
            </a:r>
          </a:p>
        </p:txBody>
      </p:sp>
    </p:spTree>
    <p:extLst>
      <p:ext uri="{BB962C8B-B14F-4D97-AF65-F5344CB8AC3E}">
        <p14:creationId xmlns:p14="http://schemas.microsoft.com/office/powerpoint/2010/main" val="47463992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Many who criticized the photo said the parents would not want to see this sort of thing publicized. We might think that to be true.</a:t>
            </a:r>
          </a:p>
          <a:p>
            <a:r>
              <a:rPr lang="en-US"/>
              <a:t>However, the photographer investigated. He found out that in this case, the parents believed it correct to publish the photo. They wanted their children, and other underage drinkers, to see consequences of their actions.</a:t>
            </a:r>
          </a:p>
        </p:txBody>
      </p:sp>
      <p:sp>
        <p:nvSpPr>
          <p:cNvPr id="3" name="Title 2"/>
          <p:cNvSpPr>
            <a:spLocks noGrp="1"/>
          </p:cNvSpPr>
          <p:nvPr>
            <p:ph type="title"/>
          </p:nvPr>
        </p:nvSpPr>
        <p:spPr/>
        <p:txBody>
          <a:bodyPr/>
          <a:lstStyle/>
          <a:p>
            <a:r>
              <a:rPr lang="en-US"/>
              <a:t>Wrong assumptions</a:t>
            </a:r>
          </a:p>
        </p:txBody>
      </p:sp>
    </p:spTree>
    <p:extLst>
      <p:ext uri="{BB962C8B-B14F-4D97-AF65-F5344CB8AC3E}">
        <p14:creationId xmlns:p14="http://schemas.microsoft.com/office/powerpoint/2010/main" val="27266801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Many photojournalists make ethical decisions based on the mission of their employer.</a:t>
            </a:r>
          </a:p>
          <a:p>
            <a:r>
              <a:rPr lang="en-US"/>
              <a:t>What is the mission of photojournalism? To tell the truth.</a:t>
            </a:r>
          </a:p>
          <a:p>
            <a:r>
              <a:rPr lang="en-US"/>
              <a:t>But defining the truth isn’t always so clear cut.</a:t>
            </a:r>
          </a:p>
        </p:txBody>
      </p:sp>
      <p:sp>
        <p:nvSpPr>
          <p:cNvPr id="3" name="Title 2"/>
          <p:cNvSpPr>
            <a:spLocks noGrp="1"/>
          </p:cNvSpPr>
          <p:nvPr>
            <p:ph type="title"/>
          </p:nvPr>
        </p:nvSpPr>
        <p:spPr/>
        <p:txBody>
          <a:bodyPr/>
          <a:lstStyle/>
          <a:p>
            <a:r>
              <a:rPr lang="en-US"/>
              <a:t>What is truth?</a:t>
            </a:r>
          </a:p>
        </p:txBody>
      </p:sp>
    </p:spTree>
    <p:extLst>
      <p:ext uri="{BB962C8B-B14F-4D97-AF65-F5344CB8AC3E}">
        <p14:creationId xmlns:p14="http://schemas.microsoft.com/office/powerpoint/2010/main" val="35839789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Is it truthful to publish a photo of a public official’s suicide? Yes.</a:t>
            </a:r>
          </a:p>
          <a:p>
            <a:r>
              <a:rPr lang="en-US" dirty="0"/>
              <a:t>Is it truthful to publish photos of women in scanty swimsuits at the local beach? Yes.</a:t>
            </a:r>
          </a:p>
          <a:p>
            <a:r>
              <a:rPr lang="en-US" dirty="0"/>
              <a:t>Is it truthful to publish a photo of three Native Americans drinking from </a:t>
            </a:r>
            <a:r>
              <a:rPr lang="en-US" dirty="0" smtClean="0"/>
              <a:t>a cheap </a:t>
            </a:r>
            <a:r>
              <a:rPr lang="en-US" dirty="0"/>
              <a:t>vodka bottle on a park bench? Yes.</a:t>
            </a:r>
          </a:p>
          <a:p>
            <a:r>
              <a:rPr lang="en-US" dirty="0"/>
              <a:t>Telling the truth in some cases does not help solve our ethical dilemma.</a:t>
            </a:r>
          </a:p>
        </p:txBody>
      </p:sp>
      <p:sp>
        <p:nvSpPr>
          <p:cNvPr id="3" name="Title 2"/>
          <p:cNvSpPr>
            <a:spLocks noGrp="1"/>
          </p:cNvSpPr>
          <p:nvPr>
            <p:ph type="title"/>
          </p:nvPr>
        </p:nvSpPr>
        <p:spPr/>
        <p:txBody>
          <a:bodyPr/>
          <a:lstStyle/>
          <a:p>
            <a:r>
              <a:rPr lang="en-US"/>
              <a:t>Truth and ethics</a:t>
            </a:r>
          </a:p>
        </p:txBody>
      </p:sp>
    </p:spTree>
    <p:extLst>
      <p:ext uri="{BB962C8B-B14F-4D97-AF65-F5344CB8AC3E}">
        <p14:creationId xmlns:p14="http://schemas.microsoft.com/office/powerpoint/2010/main" val="13006648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Here is one photojournalism textbook rule (by Fred Parrish):</a:t>
            </a:r>
          </a:p>
          <a:p>
            <a:r>
              <a:rPr lang="en-US"/>
              <a:t>“Truth is reality viewed, interpreted and photographed by photojournalsts acting in good faith and a sense of fairness and objectivity... </a:t>
            </a:r>
          </a:p>
        </p:txBody>
      </p:sp>
      <p:sp>
        <p:nvSpPr>
          <p:cNvPr id="3" name="Title 2"/>
          <p:cNvSpPr>
            <a:spLocks noGrp="1"/>
          </p:cNvSpPr>
          <p:nvPr>
            <p:ph type="title"/>
          </p:nvPr>
        </p:nvSpPr>
        <p:spPr/>
        <p:txBody>
          <a:bodyPr/>
          <a:lstStyle/>
          <a:p>
            <a:r>
              <a:rPr lang="en-US"/>
              <a:t>One general rule</a:t>
            </a:r>
          </a:p>
        </p:txBody>
      </p:sp>
    </p:spTree>
    <p:extLst>
      <p:ext uri="{BB962C8B-B14F-4D97-AF65-F5344CB8AC3E}">
        <p14:creationId xmlns:p14="http://schemas.microsoft.com/office/powerpoint/2010/main" val="101176515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...and with the goal of fairly representing to their readers the most appropriate truth of the reality that was viewed, interpreted and photographed.”</a:t>
            </a:r>
          </a:p>
        </p:txBody>
      </p:sp>
      <p:sp>
        <p:nvSpPr>
          <p:cNvPr id="3" name="Title 2"/>
          <p:cNvSpPr>
            <a:spLocks noGrp="1"/>
          </p:cNvSpPr>
          <p:nvPr>
            <p:ph type="title"/>
          </p:nvPr>
        </p:nvSpPr>
        <p:spPr/>
        <p:txBody>
          <a:bodyPr/>
          <a:lstStyle/>
          <a:p>
            <a:r>
              <a:rPr lang="en-US"/>
              <a:t>One general rule</a:t>
            </a:r>
          </a:p>
        </p:txBody>
      </p:sp>
    </p:spTree>
    <p:extLst>
      <p:ext uri="{BB962C8B-B14F-4D97-AF65-F5344CB8AC3E}">
        <p14:creationId xmlns:p14="http://schemas.microsoft.com/office/powerpoint/2010/main" val="219014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Ethical questions, then, are not usually subject to fear of legal consequences.</a:t>
            </a:r>
          </a:p>
          <a:p>
            <a:r>
              <a:rPr lang="en-US"/>
              <a:t>It’s instead a matter of doing what’s right, what should be done, or what accepted professional standards ask us to do.</a:t>
            </a:r>
          </a:p>
        </p:txBody>
      </p:sp>
      <p:sp>
        <p:nvSpPr>
          <p:cNvPr id="3" name="Title 2"/>
          <p:cNvSpPr>
            <a:spLocks noGrp="1"/>
          </p:cNvSpPr>
          <p:nvPr>
            <p:ph type="title"/>
          </p:nvPr>
        </p:nvSpPr>
        <p:spPr/>
        <p:txBody>
          <a:bodyPr/>
          <a:lstStyle/>
          <a:p>
            <a:r>
              <a:rPr lang="en-US"/>
              <a:t>Ethics and law</a:t>
            </a:r>
          </a:p>
        </p:txBody>
      </p:sp>
    </p:spTree>
    <p:extLst>
      <p:ext uri="{BB962C8B-B14F-4D97-AF65-F5344CB8AC3E}">
        <p14:creationId xmlns:p14="http://schemas.microsoft.com/office/powerpoint/2010/main" val="78209864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Of course, the general rule is open to interpretation. There may be more than one “truth.”</a:t>
            </a:r>
          </a:p>
          <a:p>
            <a:r>
              <a:rPr lang="en-US"/>
              <a:t>We remember the parable of the blind men and the elephant.</a:t>
            </a:r>
          </a:p>
        </p:txBody>
      </p:sp>
      <p:sp>
        <p:nvSpPr>
          <p:cNvPr id="3" name="Title 2"/>
          <p:cNvSpPr>
            <a:spLocks noGrp="1"/>
          </p:cNvSpPr>
          <p:nvPr>
            <p:ph type="title"/>
          </p:nvPr>
        </p:nvSpPr>
        <p:spPr/>
        <p:txBody>
          <a:bodyPr/>
          <a:lstStyle/>
          <a:p>
            <a:r>
              <a:rPr lang="en-US"/>
              <a:t>Interpretation</a:t>
            </a:r>
          </a:p>
        </p:txBody>
      </p:sp>
    </p:spTree>
    <p:extLst>
      <p:ext uri="{BB962C8B-B14F-4D97-AF65-F5344CB8AC3E}">
        <p14:creationId xmlns:p14="http://schemas.microsoft.com/office/powerpoint/2010/main" val="245610719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One possibility is looking for the overall truth, not just the small truth. The big picture. </a:t>
            </a:r>
          </a:p>
          <a:p>
            <a:r>
              <a:rPr lang="en-US"/>
              <a:t>We may need to include more than one photo to tell this.</a:t>
            </a:r>
          </a:p>
          <a:p>
            <a:r>
              <a:rPr lang="en-US"/>
              <a:t>We will need to use cutlines.</a:t>
            </a:r>
          </a:p>
        </p:txBody>
      </p:sp>
      <p:sp>
        <p:nvSpPr>
          <p:cNvPr id="3" name="Title 2"/>
          <p:cNvSpPr>
            <a:spLocks noGrp="1"/>
          </p:cNvSpPr>
          <p:nvPr>
            <p:ph type="title"/>
          </p:nvPr>
        </p:nvSpPr>
        <p:spPr/>
        <p:txBody>
          <a:bodyPr/>
          <a:lstStyle/>
          <a:p>
            <a:r>
              <a:rPr lang="en-US"/>
              <a:t>Overall truth</a:t>
            </a:r>
          </a:p>
        </p:txBody>
      </p:sp>
    </p:spTree>
    <p:extLst>
      <p:ext uri="{BB962C8B-B14F-4D97-AF65-F5344CB8AC3E}">
        <p14:creationId xmlns:p14="http://schemas.microsoft.com/office/powerpoint/2010/main" val="18318297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8288" indent="0">
              <a:buNone/>
            </a:pPr>
            <a:r>
              <a:rPr lang="en-US" dirty="0"/>
              <a:t>Here are some general principles for </a:t>
            </a:r>
            <a:r>
              <a:rPr lang="en-US" dirty="0" smtClean="0"/>
              <a:t>ethical photojournalists</a:t>
            </a:r>
            <a:r>
              <a:rPr lang="en-US" dirty="0"/>
              <a:t>.</a:t>
            </a:r>
          </a:p>
          <a:p>
            <a:r>
              <a:rPr lang="en-US" dirty="0"/>
              <a:t>Have a reason you can clearly state for using a photo.</a:t>
            </a:r>
          </a:p>
          <a:p>
            <a:r>
              <a:rPr lang="en-US" dirty="0"/>
              <a:t>Have serious concern for the rights and sensibilities of others, but also a serious concern for your responsibility to inform readers.</a:t>
            </a:r>
          </a:p>
          <a:p>
            <a:endParaRPr lang="en-US" dirty="0"/>
          </a:p>
        </p:txBody>
      </p:sp>
      <p:sp>
        <p:nvSpPr>
          <p:cNvPr id="3" name="Title 2"/>
          <p:cNvSpPr>
            <a:spLocks noGrp="1"/>
          </p:cNvSpPr>
          <p:nvPr>
            <p:ph type="title"/>
          </p:nvPr>
        </p:nvSpPr>
        <p:spPr/>
        <p:txBody>
          <a:bodyPr/>
          <a:lstStyle/>
          <a:p>
            <a:r>
              <a:rPr lang="en-US"/>
              <a:t>Some guidelines</a:t>
            </a:r>
          </a:p>
        </p:txBody>
      </p:sp>
    </p:spTree>
    <p:extLst>
      <p:ext uri="{BB962C8B-B14F-4D97-AF65-F5344CB8AC3E}">
        <p14:creationId xmlns:p14="http://schemas.microsoft.com/office/powerpoint/2010/main" val="2359939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Take into account the tastes and sensibilities of the readers you are shooting pictures for.</a:t>
            </a:r>
          </a:p>
          <a:p>
            <a:r>
              <a:rPr lang="en-US"/>
              <a:t>Consider the mission of your publication.</a:t>
            </a:r>
          </a:p>
          <a:p>
            <a:r>
              <a:rPr lang="en-US"/>
              <a:t>Take into account your role as a photojournalist in your community and in society.</a:t>
            </a:r>
          </a:p>
        </p:txBody>
      </p:sp>
      <p:sp>
        <p:nvSpPr>
          <p:cNvPr id="3" name="Title 2"/>
          <p:cNvSpPr>
            <a:spLocks noGrp="1"/>
          </p:cNvSpPr>
          <p:nvPr>
            <p:ph type="title"/>
          </p:nvPr>
        </p:nvSpPr>
        <p:spPr/>
        <p:txBody>
          <a:bodyPr/>
          <a:lstStyle/>
          <a:p>
            <a:r>
              <a:rPr lang="en-US"/>
              <a:t>Some guidelines</a:t>
            </a:r>
          </a:p>
        </p:txBody>
      </p:sp>
    </p:spTree>
    <p:extLst>
      <p:ext uri="{BB962C8B-B14F-4D97-AF65-F5344CB8AC3E}">
        <p14:creationId xmlns:p14="http://schemas.microsoft.com/office/powerpoint/2010/main" val="30663978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So we say to consider tastes of your audience. But what is “poor taste?”</a:t>
            </a:r>
          </a:p>
          <a:p>
            <a:r>
              <a:rPr lang="en-US"/>
              <a:t>Are “good taste” and ethics related?</a:t>
            </a:r>
          </a:p>
        </p:txBody>
      </p:sp>
      <p:sp>
        <p:nvSpPr>
          <p:cNvPr id="3" name="Title 2"/>
          <p:cNvSpPr>
            <a:spLocks noGrp="1"/>
          </p:cNvSpPr>
          <p:nvPr>
            <p:ph type="title"/>
          </p:nvPr>
        </p:nvSpPr>
        <p:spPr/>
        <p:txBody>
          <a:bodyPr/>
          <a:lstStyle/>
          <a:p>
            <a:r>
              <a:rPr lang="en-US"/>
              <a:t>Poor taste</a:t>
            </a:r>
          </a:p>
        </p:txBody>
      </p:sp>
    </p:spTree>
    <p:extLst>
      <p:ext uri="{BB962C8B-B14F-4D97-AF65-F5344CB8AC3E}">
        <p14:creationId xmlns:p14="http://schemas.microsoft.com/office/powerpoint/2010/main" val="29122584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52106" y="1244600"/>
            <a:ext cx="4077493" cy="3098800"/>
          </a:xfrm>
        </p:spPr>
        <p:txBody>
          <a:bodyPr>
            <a:normAutofit fontScale="92500"/>
          </a:bodyPr>
          <a:lstStyle/>
          <a:p>
            <a:r>
              <a:rPr lang="en-US"/>
              <a:t>In fact, it seems that taste and ethics may not be always related.</a:t>
            </a:r>
          </a:p>
          <a:p>
            <a:r>
              <a:rPr lang="en-US"/>
              <a:t>If I photograph a baseball player grabbing his crotch, is it ethical? Sure.</a:t>
            </a:r>
          </a:p>
          <a:p>
            <a:r>
              <a:rPr lang="en-US"/>
              <a:t>Does it harm readers? Not according to the definition above.</a:t>
            </a:r>
          </a:p>
          <a:p>
            <a:r>
              <a:rPr lang="en-US"/>
              <a:t>Is it in good taste, though? Maybe not.</a:t>
            </a:r>
          </a:p>
        </p:txBody>
      </p:sp>
      <p:sp>
        <p:nvSpPr>
          <p:cNvPr id="3" name="Title 2"/>
          <p:cNvSpPr>
            <a:spLocks noGrp="1"/>
          </p:cNvSpPr>
          <p:nvPr>
            <p:ph type="title"/>
          </p:nvPr>
        </p:nvSpPr>
        <p:spPr/>
        <p:txBody>
          <a:bodyPr/>
          <a:lstStyle/>
          <a:p>
            <a:r>
              <a:rPr lang="en-US"/>
              <a:t>Poor taste?</a:t>
            </a:r>
          </a:p>
        </p:txBody>
      </p:sp>
      <p:pic>
        <p:nvPicPr>
          <p:cNvPr id="4" name="Picture 3" descr="baseballgrabbingcrotch.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0" y="1244600"/>
            <a:ext cx="3374867" cy="3336076"/>
          </a:xfrm>
          <a:prstGeom prst="rect">
            <a:avLst/>
          </a:prstGeom>
        </p:spPr>
      </p:pic>
    </p:spTree>
    <p:extLst>
      <p:ext uri="{BB962C8B-B14F-4D97-AF65-F5344CB8AC3E}">
        <p14:creationId xmlns:p14="http://schemas.microsoft.com/office/powerpoint/2010/main" val="28561834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Taste depends not only on your community, but often the age of your readers.</a:t>
            </a:r>
          </a:p>
          <a:p>
            <a:r>
              <a:rPr lang="en-US"/>
              <a:t>Generally younger readers are more tolerant of “bad taste” than older readers.</a:t>
            </a:r>
          </a:p>
          <a:p>
            <a:r>
              <a:rPr lang="en-US"/>
              <a:t>Most photojournalists censor themselves based on perhaps ambiguous ideas of “poor taste.”</a:t>
            </a:r>
          </a:p>
        </p:txBody>
      </p:sp>
      <p:sp>
        <p:nvSpPr>
          <p:cNvPr id="3" name="Title 2"/>
          <p:cNvSpPr>
            <a:spLocks noGrp="1"/>
          </p:cNvSpPr>
          <p:nvPr>
            <p:ph type="title"/>
          </p:nvPr>
        </p:nvSpPr>
        <p:spPr/>
        <p:txBody>
          <a:bodyPr/>
          <a:lstStyle/>
          <a:p>
            <a:r>
              <a:rPr lang="en-US"/>
              <a:t>Poor taste</a:t>
            </a:r>
          </a:p>
        </p:txBody>
      </p:sp>
    </p:spTree>
    <p:extLst>
      <p:ext uri="{BB962C8B-B14F-4D97-AF65-F5344CB8AC3E}">
        <p14:creationId xmlns:p14="http://schemas.microsoft.com/office/powerpoint/2010/main" val="24599857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Other photojournalists think such self-censorship is ridiculous.</a:t>
            </a:r>
          </a:p>
          <a:p>
            <a:r>
              <a:rPr lang="en-US"/>
              <a:t>But if you too flamboyantly flout ideals of taste, you damage your reputation and your publication.</a:t>
            </a:r>
          </a:p>
          <a:p>
            <a:r>
              <a:rPr lang="en-US"/>
              <a:t>You may, however, make a lot of money: papparazzi are well known for having no consideration of standards for good taste.</a:t>
            </a:r>
          </a:p>
        </p:txBody>
      </p:sp>
      <p:sp>
        <p:nvSpPr>
          <p:cNvPr id="3" name="Title 2"/>
          <p:cNvSpPr>
            <a:spLocks noGrp="1"/>
          </p:cNvSpPr>
          <p:nvPr>
            <p:ph type="title"/>
          </p:nvPr>
        </p:nvSpPr>
        <p:spPr/>
        <p:txBody>
          <a:bodyPr/>
          <a:lstStyle/>
          <a:p>
            <a:r>
              <a:rPr lang="en-US"/>
              <a:t>Matters of taste</a:t>
            </a:r>
          </a:p>
        </p:txBody>
      </p:sp>
    </p:spTree>
    <p:extLst>
      <p:ext uri="{BB962C8B-B14F-4D97-AF65-F5344CB8AC3E}">
        <p14:creationId xmlns:p14="http://schemas.microsoft.com/office/powerpoint/2010/main" val="1780585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While journalists may not face legal consequences, they may face society’s outrage.</a:t>
            </a:r>
          </a:p>
          <a:p>
            <a:r>
              <a:rPr lang="en-US"/>
              <a:t>They may also face financial consequences, as advertisers refuse to support an unethical journalist.</a:t>
            </a:r>
          </a:p>
        </p:txBody>
      </p:sp>
      <p:sp>
        <p:nvSpPr>
          <p:cNvPr id="3" name="Title 2"/>
          <p:cNvSpPr>
            <a:spLocks noGrp="1"/>
          </p:cNvSpPr>
          <p:nvPr>
            <p:ph type="title"/>
          </p:nvPr>
        </p:nvSpPr>
        <p:spPr/>
        <p:txBody>
          <a:bodyPr/>
          <a:lstStyle/>
          <a:p>
            <a:r>
              <a:rPr lang="en-US"/>
              <a:t>Consequences</a:t>
            </a:r>
          </a:p>
        </p:txBody>
      </p:sp>
    </p:spTree>
    <p:extLst>
      <p:ext uri="{BB962C8B-B14F-4D97-AF65-F5344CB8AC3E}">
        <p14:creationId xmlns:p14="http://schemas.microsoft.com/office/powerpoint/2010/main" val="3838987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Concern over media ethics seems to have become more acute in the last few years.</a:t>
            </a:r>
          </a:p>
          <a:p>
            <a:r>
              <a:rPr lang="en-US"/>
              <a:t>Particularly this seems true in photojournalism.</a:t>
            </a:r>
          </a:p>
          <a:p>
            <a:r>
              <a:rPr lang="en-US"/>
              <a:t>With digital media it has become a lot easier to alter a photo.</a:t>
            </a:r>
          </a:p>
        </p:txBody>
      </p:sp>
      <p:sp>
        <p:nvSpPr>
          <p:cNvPr id="3" name="Title 2"/>
          <p:cNvSpPr>
            <a:spLocks noGrp="1"/>
          </p:cNvSpPr>
          <p:nvPr>
            <p:ph type="title"/>
          </p:nvPr>
        </p:nvSpPr>
        <p:spPr/>
        <p:txBody>
          <a:bodyPr/>
          <a:lstStyle/>
          <a:p>
            <a:r>
              <a:rPr lang="en-US"/>
              <a:t>Ethics concerns</a:t>
            </a:r>
          </a:p>
        </p:txBody>
      </p:sp>
    </p:spTree>
    <p:extLst>
      <p:ext uri="{BB962C8B-B14F-4D97-AF65-F5344CB8AC3E}">
        <p14:creationId xmlns:p14="http://schemas.microsoft.com/office/powerpoint/2010/main" val="1943884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How can photographers consider ethical standards?</a:t>
            </a:r>
          </a:p>
          <a:p>
            <a:r>
              <a:rPr lang="en-US"/>
              <a:t>This is not an ethics course. But we can begin by considering classic approaches to making ethical decisions.</a:t>
            </a:r>
          </a:p>
        </p:txBody>
      </p:sp>
      <p:sp>
        <p:nvSpPr>
          <p:cNvPr id="3" name="Title 2"/>
          <p:cNvSpPr>
            <a:spLocks noGrp="1"/>
          </p:cNvSpPr>
          <p:nvPr>
            <p:ph type="title"/>
          </p:nvPr>
        </p:nvSpPr>
        <p:spPr/>
        <p:txBody>
          <a:bodyPr/>
          <a:lstStyle/>
          <a:p>
            <a:r>
              <a:rPr lang="en-US"/>
              <a:t>Ethics guidelines</a:t>
            </a:r>
          </a:p>
        </p:txBody>
      </p:sp>
    </p:spTree>
    <p:extLst>
      <p:ext uri="{BB962C8B-B14F-4D97-AF65-F5344CB8AC3E}">
        <p14:creationId xmlns:p14="http://schemas.microsoft.com/office/powerpoint/2010/main" val="1141711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The deontological, or duty-based approach as advocated by Kant emphasized general rules.</a:t>
            </a:r>
          </a:p>
          <a:p>
            <a:r>
              <a:rPr lang="en-US"/>
              <a:t>For example, if you believe “tell the truth always,” then you must tell the truth.</a:t>
            </a:r>
          </a:p>
          <a:p>
            <a:r>
              <a:rPr lang="en-US"/>
              <a:t>You don’t consider the consequences, even if the truth hurts.</a:t>
            </a:r>
          </a:p>
        </p:txBody>
      </p:sp>
      <p:sp>
        <p:nvSpPr>
          <p:cNvPr id="3" name="Title 2"/>
          <p:cNvSpPr>
            <a:spLocks noGrp="1"/>
          </p:cNvSpPr>
          <p:nvPr>
            <p:ph type="title"/>
          </p:nvPr>
        </p:nvSpPr>
        <p:spPr/>
        <p:txBody>
          <a:bodyPr/>
          <a:lstStyle/>
          <a:p>
            <a:r>
              <a:rPr lang="en-US"/>
              <a:t>Deontological approach</a:t>
            </a:r>
          </a:p>
        </p:txBody>
      </p:sp>
    </p:spTree>
    <p:extLst>
      <p:ext uri="{BB962C8B-B14F-4D97-AF65-F5344CB8AC3E}">
        <p14:creationId xmlns:p14="http://schemas.microsoft.com/office/powerpoint/2010/main" val="965533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a:t>Duty-based ethical photographers, for example, would likely not remove an ugly pimple from a person’s face, even if it was not a permanent feature.</a:t>
            </a:r>
          </a:p>
          <a:p>
            <a:r>
              <a:rPr lang="en-US"/>
              <a:t>They also would perhaps not shield viewers from perhaps shocking accident images.</a:t>
            </a:r>
          </a:p>
        </p:txBody>
      </p:sp>
      <p:sp>
        <p:nvSpPr>
          <p:cNvPr id="3" name="Title 2"/>
          <p:cNvSpPr>
            <a:spLocks noGrp="1"/>
          </p:cNvSpPr>
          <p:nvPr>
            <p:ph type="title"/>
          </p:nvPr>
        </p:nvSpPr>
        <p:spPr/>
        <p:txBody>
          <a:bodyPr/>
          <a:lstStyle/>
          <a:p>
            <a:r>
              <a:rPr lang="en-US"/>
              <a:t>Duty-based ethics</a:t>
            </a:r>
          </a:p>
        </p:txBody>
      </p:sp>
    </p:spTree>
    <p:extLst>
      <p:ext uri="{BB962C8B-B14F-4D97-AF65-F5344CB8AC3E}">
        <p14:creationId xmlns:p14="http://schemas.microsoft.com/office/powerpoint/2010/main" val="21838979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Elemental.thmx</Template>
  <TotalTime>435</TotalTime>
  <Words>2030</Words>
  <Application>Microsoft Macintosh PowerPoint</Application>
  <PresentationFormat>On-screen Show (4:3)</PresentationFormat>
  <Paragraphs>158</Paragraphs>
  <Slides>47</Slides>
  <Notes>0</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Elemental</vt:lpstr>
      <vt:lpstr>Ethics</vt:lpstr>
      <vt:lpstr>Professional ethics</vt:lpstr>
      <vt:lpstr>Ethics is not law</vt:lpstr>
      <vt:lpstr>Ethics and law</vt:lpstr>
      <vt:lpstr>Consequences</vt:lpstr>
      <vt:lpstr>Ethics concerns</vt:lpstr>
      <vt:lpstr>Ethics guidelines</vt:lpstr>
      <vt:lpstr>Deontological approach</vt:lpstr>
      <vt:lpstr>Duty-based ethics</vt:lpstr>
      <vt:lpstr>Duty to whom?</vt:lpstr>
      <vt:lpstr>Duty and consequences</vt:lpstr>
      <vt:lpstr>Duty and consequences</vt:lpstr>
      <vt:lpstr>Teleological approach</vt:lpstr>
      <vt:lpstr>Utilitarian approach</vt:lpstr>
      <vt:lpstr>Greatest good</vt:lpstr>
      <vt:lpstr>Consequences</vt:lpstr>
      <vt:lpstr>Greatest good</vt:lpstr>
      <vt:lpstr>Greatest good for whom?</vt:lpstr>
      <vt:lpstr>Harm Principle</vt:lpstr>
      <vt:lpstr>What is harm?</vt:lpstr>
      <vt:lpstr>Harm</vt:lpstr>
      <vt:lpstr>Ethical egoism</vt:lpstr>
      <vt:lpstr>Ethical egoism</vt:lpstr>
      <vt:lpstr>Profit and media ethics</vt:lpstr>
      <vt:lpstr>Profit and media ethics</vt:lpstr>
      <vt:lpstr>Fair profit</vt:lpstr>
      <vt:lpstr>Profit and ethics</vt:lpstr>
      <vt:lpstr>Ethics and consequences</vt:lpstr>
      <vt:lpstr>Consequences of taste</vt:lpstr>
      <vt:lpstr>Practical standards</vt:lpstr>
      <vt:lpstr>Golden rule</vt:lpstr>
      <vt:lpstr>Golden decision-making</vt:lpstr>
      <vt:lpstr>But what is golden?</vt:lpstr>
      <vt:lpstr>Wrong assumptions</vt:lpstr>
      <vt:lpstr>Wrong assumptions</vt:lpstr>
      <vt:lpstr>What is truth?</vt:lpstr>
      <vt:lpstr>Truth and ethics</vt:lpstr>
      <vt:lpstr>One general rule</vt:lpstr>
      <vt:lpstr>One general rule</vt:lpstr>
      <vt:lpstr>Interpretation</vt:lpstr>
      <vt:lpstr>Overall truth</vt:lpstr>
      <vt:lpstr>Some guidelines</vt:lpstr>
      <vt:lpstr>Some guidelines</vt:lpstr>
      <vt:lpstr>Poor taste</vt:lpstr>
      <vt:lpstr>Poor taste?</vt:lpstr>
      <vt:lpstr>Poor taste</vt:lpstr>
      <vt:lpstr>Matters of taste</vt:lpstr>
    </vt:vector>
  </TitlesOfParts>
  <Company>NDSU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dc:title>
  <dc:creator>Ross Collins</dc:creator>
  <cp:lastModifiedBy>Ross Collins</cp:lastModifiedBy>
  <cp:revision>35</cp:revision>
  <dcterms:created xsi:type="dcterms:W3CDTF">2012-03-19T16:36:06Z</dcterms:created>
  <dcterms:modified xsi:type="dcterms:W3CDTF">2014-05-01T21:18:59Z</dcterms:modified>
</cp:coreProperties>
</file>